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92" r:id="rId3"/>
    <p:sldId id="290" r:id="rId4"/>
    <p:sldId id="257" r:id="rId5"/>
    <p:sldId id="266" r:id="rId6"/>
    <p:sldId id="258" r:id="rId7"/>
    <p:sldId id="259" r:id="rId8"/>
    <p:sldId id="260" r:id="rId9"/>
    <p:sldId id="289" r:id="rId10"/>
    <p:sldId id="262" r:id="rId11"/>
    <p:sldId id="291" r:id="rId12"/>
    <p:sldId id="268" r:id="rId13"/>
    <p:sldId id="267" r:id="rId14"/>
    <p:sldId id="288" r:id="rId15"/>
    <p:sldId id="263" r:id="rId16"/>
    <p:sldId id="287" r:id="rId17"/>
    <p:sldId id="264" r:id="rId18"/>
    <p:sldId id="269" r:id="rId19"/>
    <p:sldId id="286" r:id="rId20"/>
    <p:sldId id="270" r:id="rId21"/>
    <p:sldId id="285" r:id="rId22"/>
    <p:sldId id="265" r:id="rId23"/>
    <p:sldId id="271" r:id="rId24"/>
    <p:sldId id="272" r:id="rId25"/>
    <p:sldId id="284" r:id="rId26"/>
    <p:sldId id="276" r:id="rId27"/>
    <p:sldId id="277" r:id="rId28"/>
    <p:sldId id="280" r:id="rId29"/>
    <p:sldId id="278" r:id="rId30"/>
    <p:sldId id="279" r:id="rId31"/>
    <p:sldId id="283" r:id="rId32"/>
    <p:sldId id="295" r:id="rId33"/>
    <p:sldId id="281" r:id="rId34"/>
    <p:sldId id="297" r:id="rId35"/>
    <p:sldId id="308" r:id="rId36"/>
    <p:sldId id="294" r:id="rId37"/>
    <p:sldId id="310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298" r:id="rId46"/>
    <p:sldId id="299" r:id="rId47"/>
    <p:sldId id="300" r:id="rId48"/>
    <p:sldId id="301" r:id="rId49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 autoAdjust="0"/>
    <p:restoredTop sz="94660"/>
  </p:normalViewPr>
  <p:slideViewPr>
    <p:cSldViewPr>
      <p:cViewPr varScale="1">
        <p:scale>
          <a:sx n="86" d="100"/>
          <a:sy n="86" d="100"/>
        </p:scale>
        <p:origin x="379" y="48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80BC8-80B1-4951-87F5-3FB996FD2B6E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2018年8月27日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C4D07D-9A2E-40FC-8C4F-6D09C07EB1E6}" type="datetime2">
              <a:rPr lang="zh-CN" altLang="en-US" smtClean="0"/>
              <a:pPr/>
              <a:t>2018年8月27日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B91549-43BF-425A-AF25-75262019208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70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02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89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1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31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1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4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长方形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9151E1-A7E4-4E2F-A9B6-DD86679A9F4F}" type="datetime2">
              <a:rPr lang="zh-CN" altLang="en-US" smtClean="0"/>
              <a:pPr/>
              <a:t>2018年8月27日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添加页脚</a:t>
            </a:r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3FB05-3DB4-4F92-A117-40CA5D64E620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06060D-9551-4EEF-94C9-DFFC65B261B2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dirty="0"/>
              <a:t>单击此处编辑母</a:t>
            </a:r>
            <a:r>
              <a:rPr lang="zh-CN" altLang="en-US" noProof="0" dirty="0"/>
              <a:t>版文本样</a:t>
            </a:r>
            <a:r>
              <a:rPr lang="zh-cn" dirty="0"/>
              <a:t>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FD247C-663D-4E35-A1D9-2DEEB5A42319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31C2DF-FBA2-482B-9443-808972533292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E916A-E0E0-4E31-94E3-4789C7B2066D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BEBD70-0E90-4420-98B5-1FD9F954264D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488F55-3F31-4EEE-95D8-0B228F931087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048D5-5A44-4E10-8007-9DACD4C8DC9F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885504-3C29-47AC-BF96-96F7E8D0E784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58B1C-EB7C-4D20-9460-38374FF08D68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FF09B9-FCA8-41D0-8E02-15AEE8137290}" type="datetime2">
              <a:rPr lang="zh-CN" altLang="en-US" smtClean="0"/>
              <a:t>2018年8月27日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/>
              <a:t>添加页脚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15950" indent="-2857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96696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80744" indent="-283464" algn="l" defTabSz="914400" rtl="0" eaLnBrk="1" latinLnBrk="0" hangingPunct="1">
        <a:lnSpc>
          <a:spcPct val="10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64792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M.png" TargetMode="Externa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CN" altLang="en-US" dirty="0"/>
              <a:t>游客服务系统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dirty="0" err="1"/>
              <a:t>TouristService</a:t>
            </a:r>
            <a:endParaRPr 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E5CBFF6-8E4D-4B4C-A1C1-E43F3184819A}"/>
              </a:ext>
            </a:extLst>
          </p:cNvPr>
          <p:cNvSpPr txBox="1">
            <a:spLocks/>
          </p:cNvSpPr>
          <p:nvPr/>
        </p:nvSpPr>
        <p:spPr>
          <a:xfrm>
            <a:off x="608013" y="6021288"/>
            <a:ext cx="3962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Corbe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第一组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937D81-0468-47F3-BAB4-9D4D3E39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75"/>
            <a:ext cx="12183128" cy="65928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19A889-C980-44A4-9828-4FC3FB43B0D7}"/>
              </a:ext>
            </a:extLst>
          </p:cNvPr>
          <p:cNvSpPr/>
          <p:nvPr/>
        </p:nvSpPr>
        <p:spPr>
          <a:xfrm>
            <a:off x="4510236" y="0"/>
            <a:ext cx="71209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组先启阶段的项目进度计划</a:t>
            </a:r>
          </a:p>
        </p:txBody>
      </p:sp>
    </p:spTree>
    <p:extLst>
      <p:ext uri="{BB962C8B-B14F-4D97-AF65-F5344CB8AC3E}">
        <p14:creationId xmlns:p14="http://schemas.microsoft.com/office/powerpoint/2010/main" val="390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5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配置管理计划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C409A-CCAC-4236-B521-45BC8341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72027"/>
            <a:ext cx="10971372" cy="1066800"/>
          </a:xfrm>
        </p:spPr>
        <p:txBody>
          <a:bodyPr>
            <a:normAutofit/>
          </a:bodyPr>
          <a:lstStyle/>
          <a:p>
            <a:r>
              <a:rPr lang="zh-CN" altLang="en-US" b="1" i="1" dirty="0"/>
              <a:t>配置管理计划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4713D-B5CB-41C1-8B7A-4D57E5A2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对象 3">
            <a:hlinkClick r:id="rId3" action="ppaction://hlinkfile"/>
            <a:extLst>
              <a:ext uri="{FF2B5EF4-FFF2-40B4-BE49-F238E27FC236}">
                <a16:creationId xmlns:a16="http://schemas.microsoft.com/office/drawing/2014/main" id="{FF56F72D-AAA5-49BA-9A23-85BF069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83092"/>
              </p:ext>
            </p:extLst>
          </p:nvPr>
        </p:nvGraphicFramePr>
        <p:xfrm>
          <a:off x="8314987" y="1423760"/>
          <a:ext cx="3502124" cy="534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Visio" r:id="rId4" imgW="7318667" imgH="10981680" progId="Visio.Drawing.11">
                  <p:embed/>
                </p:oleObj>
              </mc:Choice>
              <mc:Fallback>
                <p:oleObj name="Visio" r:id="rId4" imgW="7318667" imgH="10981680" progId="Visio.Drawing.11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4987" y="1423760"/>
                        <a:ext cx="3502124" cy="5344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1DC0D51E-A5BD-41D0-9A8D-53CD06FE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64" y="260648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2B07967-54B2-4CC0-A47B-149D14131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377492"/>
              </p:ext>
            </p:extLst>
          </p:nvPr>
        </p:nvGraphicFramePr>
        <p:xfrm>
          <a:off x="261764" y="260648"/>
          <a:ext cx="5676900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Visio" r:id="rId6" imgW="4582957" imgH="1990749" progId="Visio.Drawing.11">
                  <p:embed/>
                </p:oleObj>
              </mc:Choice>
              <mc:Fallback>
                <p:oleObj name="Visio" r:id="rId6" imgW="4582957" imgH="1990749" progId="Visio.Drawing.11">
                  <p:embed/>
                  <p:pic>
                    <p:nvPicPr>
                      <p:cNvPr id="0" name="对象 1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64" y="260648"/>
                        <a:ext cx="5676900" cy="2644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8572A53-DF18-4D90-AAA4-AE973645EA71}"/>
              </a:ext>
            </a:extLst>
          </p:cNvPr>
          <p:cNvSpPr txBox="1"/>
          <p:nvPr/>
        </p:nvSpPr>
        <p:spPr>
          <a:xfrm>
            <a:off x="477788" y="652573"/>
            <a:ext cx="1152128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组织结构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15C11B-66C4-4C74-A9BF-255103AA3206}"/>
              </a:ext>
            </a:extLst>
          </p:cNvPr>
          <p:cNvSpPr txBox="1"/>
          <p:nvPr/>
        </p:nvSpPr>
        <p:spPr>
          <a:xfrm>
            <a:off x="432048" y="2983686"/>
            <a:ext cx="11521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角色说明</a:t>
            </a:r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A23AF30-1FA3-4DCE-A680-0B1B0606C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20737"/>
              </p:ext>
            </p:extLst>
          </p:nvPr>
        </p:nvGraphicFramePr>
        <p:xfrm>
          <a:off x="432048" y="3429000"/>
          <a:ext cx="5806380" cy="224269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724016">
                  <a:extLst>
                    <a:ext uri="{9D8B030D-6E8A-4147-A177-3AD203B41FA5}">
                      <a16:colId xmlns:a16="http://schemas.microsoft.com/office/drawing/2014/main" val="1239604040"/>
                    </a:ext>
                  </a:extLst>
                </a:gridCol>
                <a:gridCol w="2527047">
                  <a:extLst>
                    <a:ext uri="{9D8B030D-6E8A-4147-A177-3AD203B41FA5}">
                      <a16:colId xmlns:a16="http://schemas.microsoft.com/office/drawing/2014/main" val="1253604951"/>
                    </a:ext>
                  </a:extLst>
                </a:gridCol>
                <a:gridCol w="1555317">
                  <a:extLst>
                    <a:ext uri="{9D8B030D-6E8A-4147-A177-3AD203B41FA5}">
                      <a16:colId xmlns:a16="http://schemas.microsoft.com/office/drawing/2014/main" val="440062080"/>
                    </a:ext>
                  </a:extLst>
                </a:gridCol>
              </a:tblGrid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角色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成</a:t>
                      </a:r>
                      <a:r>
                        <a:rPr lang="ar-SA" sz="1400" dirty="0">
                          <a:effectLst/>
                        </a:rPr>
                        <a:t>员</a:t>
                      </a:r>
                      <a:r>
                        <a:rPr lang="zh-CN" sz="1400" dirty="0">
                          <a:effectLst/>
                        </a:rPr>
                        <a:t>名</a:t>
                      </a:r>
                      <a:r>
                        <a:rPr lang="ar-SA" sz="1400" dirty="0">
                          <a:effectLst/>
                        </a:rPr>
                        <a:t>单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角色</a:t>
                      </a:r>
                      <a:r>
                        <a:rPr lang="ar-SA" sz="1400">
                          <a:effectLst/>
                        </a:rPr>
                        <a:t>说</a:t>
                      </a:r>
                      <a:r>
                        <a:rPr lang="zh-CN" sz="1400">
                          <a:effectLst/>
                        </a:rPr>
                        <a:t>明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8942865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陈嘉康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项</a:t>
                      </a:r>
                      <a:r>
                        <a:rPr lang="zh-CN" sz="1400" dirty="0">
                          <a:effectLst/>
                        </a:rPr>
                        <a:t>目</a:t>
                      </a:r>
                      <a:r>
                        <a:rPr lang="ar-SA" sz="1400" dirty="0">
                          <a:effectLst/>
                        </a:rPr>
                        <a:t>经</a:t>
                      </a:r>
                      <a:r>
                        <a:rPr lang="zh-CN" sz="1400" dirty="0">
                          <a:effectLst/>
                        </a:rPr>
                        <a:t>理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11671414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方兆彬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</a:t>
                      </a:r>
                      <a:r>
                        <a:rPr lang="ar-SA" sz="1400">
                          <a:effectLst/>
                        </a:rPr>
                        <a:t>统</a:t>
                      </a:r>
                      <a:r>
                        <a:rPr lang="zh-CN" sz="1400">
                          <a:effectLst/>
                        </a:rPr>
                        <a:t>分析</a:t>
                      </a:r>
                      <a:r>
                        <a:rPr lang="ar-SA" sz="1400">
                          <a:effectLst/>
                        </a:rPr>
                        <a:t>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5723684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方兆彬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软件工程</a:t>
                      </a:r>
                      <a:r>
                        <a:rPr lang="ar-SA" sz="1400" dirty="0">
                          <a:effectLst/>
                        </a:rPr>
                        <a:t>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4695197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黄一桂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测试</a:t>
                      </a:r>
                      <a:r>
                        <a:rPr lang="zh-CN" sz="1400">
                          <a:effectLst/>
                        </a:rPr>
                        <a:t>工程</a:t>
                      </a:r>
                      <a:r>
                        <a:rPr lang="ar-SA" sz="1400">
                          <a:effectLst/>
                        </a:rPr>
                        <a:t>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7979635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CM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陈展望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配置管理员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01679000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PPQA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黄一桂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产品和质量保证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266408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45D1CCD-6B0D-415F-9720-72607F5E46F8}"/>
              </a:ext>
            </a:extLst>
          </p:cNvPr>
          <p:cNvSpPr/>
          <p:nvPr/>
        </p:nvSpPr>
        <p:spPr>
          <a:xfrm>
            <a:off x="189756" y="159095"/>
            <a:ext cx="5904656" cy="2822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81DA2F-4A96-48B2-9A7C-538C26B634AD}"/>
              </a:ext>
            </a:extLst>
          </p:cNvPr>
          <p:cNvSpPr/>
          <p:nvPr/>
        </p:nvSpPr>
        <p:spPr>
          <a:xfrm>
            <a:off x="246450" y="3043153"/>
            <a:ext cx="6166420" cy="27478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957C90-7A4E-419D-BDCC-9738339923B2}"/>
              </a:ext>
            </a:extLst>
          </p:cNvPr>
          <p:cNvSpPr txBox="1"/>
          <p:nvPr/>
        </p:nvSpPr>
        <p:spPr>
          <a:xfrm>
            <a:off x="7040542" y="1431238"/>
            <a:ext cx="1208033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4800" b="1" dirty="0"/>
              <a:t>配置库结构</a:t>
            </a:r>
            <a:endParaRPr lang="en-US" sz="4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236D9B-AA4D-4FFE-B638-1A0CB89C7873}"/>
              </a:ext>
            </a:extLst>
          </p:cNvPr>
          <p:cNvSpPr/>
          <p:nvPr/>
        </p:nvSpPr>
        <p:spPr>
          <a:xfrm>
            <a:off x="6958508" y="1196752"/>
            <a:ext cx="5040561" cy="55710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B86ECD-C888-452D-91B6-6CEC1EF77774}"/>
              </a:ext>
            </a:extLst>
          </p:cNvPr>
          <p:cNvSpPr/>
          <p:nvPr/>
        </p:nvSpPr>
        <p:spPr>
          <a:xfrm>
            <a:off x="6670476" y="0"/>
            <a:ext cx="496075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组先启阶段的</a:t>
            </a:r>
            <a:endParaRPr lang="en-US" altLang="zh-CN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配置管理计划</a:t>
            </a:r>
          </a:p>
        </p:txBody>
      </p:sp>
    </p:spTree>
    <p:extLst>
      <p:ext uri="{BB962C8B-B14F-4D97-AF65-F5344CB8AC3E}">
        <p14:creationId xmlns:p14="http://schemas.microsoft.com/office/powerpoint/2010/main" val="5297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AAF4B4C-B57C-454A-B4E9-19BB986B68A4}"/>
              </a:ext>
            </a:extLst>
          </p:cNvPr>
          <p:cNvSpPr/>
          <p:nvPr/>
        </p:nvSpPr>
        <p:spPr>
          <a:xfrm>
            <a:off x="134927" y="6170371"/>
            <a:ext cx="6535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组的配置项状态报告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53D4D1-EC27-446C-8607-CC53E6EB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7" y="-697676"/>
            <a:ext cx="11317866" cy="68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7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测试计划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756" y="5301208"/>
            <a:ext cx="10971372" cy="1066800"/>
          </a:xfrm>
        </p:spPr>
        <p:txBody>
          <a:bodyPr rtlCol="0">
            <a:normAutofit fontScale="90000"/>
          </a:bodyPr>
          <a:lstStyle/>
          <a:p>
            <a:r>
              <a:rPr lang="zh-CN" altLang="en-US" sz="4900" dirty="0"/>
              <a:t>测试需求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zh-CN" altLang="en-US" dirty="0"/>
              <a:t>及其对应优先级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6EA16E-4561-46C8-9E69-56904273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62" y="622595"/>
            <a:ext cx="8230313" cy="61346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8B60D2-70FC-45F4-9A8A-E35326ADDF04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276D0-310A-4A87-A2CD-E98F7CD4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8" y="2266849"/>
            <a:ext cx="3596952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7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用例建模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2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309" y="5582882"/>
            <a:ext cx="10971372" cy="1066800"/>
          </a:xfrm>
        </p:spPr>
        <p:txBody>
          <a:bodyPr rtlCol="0"/>
          <a:lstStyle/>
          <a:p>
            <a:pPr rtl="0"/>
            <a:r>
              <a:rPr lang="zh-CN" altLang="en-US" dirty="0"/>
              <a:t>用例建模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D7DCC6-FB1A-47DE-A1B5-B1EFD198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196752"/>
            <a:ext cx="3193057" cy="4801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313FFC-4512-473C-81BB-75CB1EF3AE38}"/>
              </a:ext>
            </a:extLst>
          </p:cNvPr>
          <p:cNvSpPr txBox="1"/>
          <p:nvPr/>
        </p:nvSpPr>
        <p:spPr>
          <a:xfrm>
            <a:off x="189756" y="787838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景区旅游指南查询系统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A421F5-1247-4A6B-8DB7-81443BBF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365" y="692696"/>
            <a:ext cx="4404742" cy="34826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1E1D25-89F8-49A8-9539-288AA412D91B}"/>
              </a:ext>
            </a:extLst>
          </p:cNvPr>
          <p:cNvSpPr txBox="1"/>
          <p:nvPr/>
        </p:nvSpPr>
        <p:spPr>
          <a:xfrm>
            <a:off x="3761103" y="323364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酒店查询及营销系统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B62BBA-A038-45D6-AC11-6AE3388E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492" y="1782108"/>
            <a:ext cx="3779848" cy="47171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E2071A-8650-4A47-A950-CA76558885FB}"/>
              </a:ext>
            </a:extLst>
          </p:cNvPr>
          <p:cNvSpPr txBox="1"/>
          <p:nvPr/>
        </p:nvSpPr>
        <p:spPr>
          <a:xfrm>
            <a:off x="8343340" y="1412776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酒店查询及营销系统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96BA97-F2ED-40E2-891E-BDF5DE042873}"/>
              </a:ext>
            </a:extLst>
          </p:cNvPr>
          <p:cNvSpPr/>
          <p:nvPr/>
        </p:nvSpPr>
        <p:spPr>
          <a:xfrm>
            <a:off x="45740" y="692696"/>
            <a:ext cx="3528392" cy="53774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2F73F2-B18D-46E8-A4E2-BEB9EB08261D}"/>
              </a:ext>
            </a:extLst>
          </p:cNvPr>
          <p:cNvSpPr/>
          <p:nvPr/>
        </p:nvSpPr>
        <p:spPr>
          <a:xfrm>
            <a:off x="3655873" y="137829"/>
            <a:ext cx="4404742" cy="42992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8E65C7-055C-4097-B19A-F8B59BC3E26E}"/>
              </a:ext>
            </a:extLst>
          </p:cNvPr>
          <p:cNvSpPr/>
          <p:nvPr/>
        </p:nvSpPr>
        <p:spPr>
          <a:xfrm>
            <a:off x="8243857" y="1214071"/>
            <a:ext cx="3899227" cy="53774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D096B8-13DB-4C24-93C7-988167A12AA2}"/>
              </a:ext>
            </a:extLst>
          </p:cNvPr>
          <p:cNvSpPr/>
          <p:nvPr/>
        </p:nvSpPr>
        <p:spPr>
          <a:xfrm>
            <a:off x="2981193" y="618057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26243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42320-437D-421E-9D1F-3A106E0C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5" y="1340768"/>
            <a:ext cx="4389500" cy="447332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927E1C5-31B7-46F4-ACF4-11CAC134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5515295"/>
            <a:ext cx="10971372" cy="1066800"/>
          </a:xfrm>
        </p:spPr>
        <p:txBody>
          <a:bodyPr rtlCol="0"/>
          <a:lstStyle/>
          <a:p>
            <a:pPr rtl="0"/>
            <a:r>
              <a:rPr lang="zh-CN" altLang="en-US" dirty="0"/>
              <a:t>用例建模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68B7A-3579-49B4-980D-D11EF640C63E}"/>
              </a:ext>
            </a:extLst>
          </p:cNvPr>
          <p:cNvSpPr txBox="1"/>
          <p:nvPr/>
        </p:nvSpPr>
        <p:spPr>
          <a:xfrm>
            <a:off x="501055" y="957358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游客投诉系统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1FECA0-3226-4755-A10D-1E0FEF1A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86" y="922997"/>
            <a:ext cx="2903472" cy="44123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EE8727-FF27-4F8D-B782-EDEFB4DB6423}"/>
              </a:ext>
            </a:extLst>
          </p:cNvPr>
          <p:cNvSpPr txBox="1"/>
          <p:nvPr/>
        </p:nvSpPr>
        <p:spPr>
          <a:xfrm>
            <a:off x="5374332" y="442451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注册管理系统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E6CD20-8C94-47D2-9AC1-D47FC5BF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56" y="2704867"/>
            <a:ext cx="3406435" cy="31092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E4C12E-39B6-4399-BB24-448A122F9D13}"/>
              </a:ext>
            </a:extLst>
          </p:cNvPr>
          <p:cNvSpPr txBox="1"/>
          <p:nvPr/>
        </p:nvSpPr>
        <p:spPr>
          <a:xfrm>
            <a:off x="8503543" y="2335535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b="1" dirty="0"/>
              <a:t>Actors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EF815C-A03C-4E39-BB1E-F7B4483E9FB8}"/>
              </a:ext>
            </a:extLst>
          </p:cNvPr>
          <p:cNvSpPr/>
          <p:nvPr/>
        </p:nvSpPr>
        <p:spPr>
          <a:xfrm>
            <a:off x="329437" y="811783"/>
            <a:ext cx="4715264" cy="5002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5B1EBD-8758-4CFB-A8EE-9B4CFBC8FA67}"/>
              </a:ext>
            </a:extLst>
          </p:cNvPr>
          <p:cNvSpPr/>
          <p:nvPr/>
        </p:nvSpPr>
        <p:spPr>
          <a:xfrm>
            <a:off x="5218225" y="332656"/>
            <a:ext cx="3102185" cy="51125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A43E88-D8B4-4697-BA2C-A56101E1DF80}"/>
              </a:ext>
            </a:extLst>
          </p:cNvPr>
          <p:cNvSpPr/>
          <p:nvPr/>
        </p:nvSpPr>
        <p:spPr>
          <a:xfrm>
            <a:off x="8408648" y="2204864"/>
            <a:ext cx="3590420" cy="37444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5192ED-6CA2-4D99-B4FA-35DD9A9C9215}"/>
              </a:ext>
            </a:extLst>
          </p:cNvPr>
          <p:cNvSpPr/>
          <p:nvPr/>
        </p:nvSpPr>
        <p:spPr>
          <a:xfrm>
            <a:off x="3220869" y="6294619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2811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4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系统分析设计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99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E90FA-C6F7-43E0-8FBC-44A93AB4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332656"/>
            <a:ext cx="10971372" cy="1066800"/>
          </a:xfrm>
        </p:spPr>
        <p:txBody>
          <a:bodyPr/>
          <a:lstStyle/>
          <a:p>
            <a:r>
              <a:rPr lang="zh-CN" altLang="en-US" i="1" dirty="0"/>
              <a:t>项目负责说明</a:t>
            </a:r>
            <a:r>
              <a:rPr lang="zh-CN" altLang="en-US" dirty="0"/>
              <a:t>：</a:t>
            </a:r>
            <a:endParaRPr 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70455EC-3E62-4583-A5AA-B45D53C33336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437776743"/>
              </p:ext>
            </p:extLst>
          </p:nvPr>
        </p:nvGraphicFramePr>
        <p:xfrm>
          <a:off x="608726" y="1556792"/>
          <a:ext cx="10971372" cy="4051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42843">
                  <a:extLst>
                    <a:ext uri="{9D8B030D-6E8A-4147-A177-3AD203B41FA5}">
                      <a16:colId xmlns:a16="http://schemas.microsoft.com/office/drawing/2014/main" val="961326447"/>
                    </a:ext>
                  </a:extLst>
                </a:gridCol>
                <a:gridCol w="2742843">
                  <a:extLst>
                    <a:ext uri="{9D8B030D-6E8A-4147-A177-3AD203B41FA5}">
                      <a16:colId xmlns:a16="http://schemas.microsoft.com/office/drawing/2014/main" val="3453064028"/>
                    </a:ext>
                  </a:extLst>
                </a:gridCol>
                <a:gridCol w="2742843">
                  <a:extLst>
                    <a:ext uri="{9D8B030D-6E8A-4147-A177-3AD203B41FA5}">
                      <a16:colId xmlns:a16="http://schemas.microsoft.com/office/drawing/2014/main" val="2910811208"/>
                    </a:ext>
                  </a:extLst>
                </a:gridCol>
                <a:gridCol w="2742843">
                  <a:extLst>
                    <a:ext uri="{9D8B030D-6E8A-4147-A177-3AD203B41FA5}">
                      <a16:colId xmlns:a16="http://schemas.microsoft.com/office/drawing/2014/main" val="3977245540"/>
                    </a:ext>
                  </a:extLst>
                </a:gridCol>
              </a:tblGrid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项目名称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项目简写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所负责项目组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小组成员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9149163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游客服务系统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TouristService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第一组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陈嘉康、陈展望、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黄一桂、方兆彬、</a:t>
                      </a:r>
                      <a:endParaRPr lang="en-US" altLang="zh-CN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1231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社区便民服务平台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eWeb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第二组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伍锦彬、黄鑫辉、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马晓鹏、徐兆科、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2784739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七彩云会员刷卡管理系统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MembershipCard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第三组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吴东升、吴杰威、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袁罗秀、许晓佳、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赖海威、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11318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273A50BC-92CE-4B3B-B80D-1B9F9A79F4C4}"/>
              </a:ext>
            </a:extLst>
          </p:cNvPr>
          <p:cNvSpPr txBox="1">
            <a:spLocks/>
          </p:cNvSpPr>
          <p:nvPr/>
        </p:nvSpPr>
        <p:spPr>
          <a:xfrm>
            <a:off x="7966620" y="5661248"/>
            <a:ext cx="856895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800" i="1" dirty="0"/>
              <a:t>注：以编码阶段项目为主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60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6D91CB9-7436-4927-99A9-E756C8F8A35D}"/>
              </a:ext>
            </a:extLst>
          </p:cNvPr>
          <p:cNvSpPr/>
          <p:nvPr/>
        </p:nvSpPr>
        <p:spPr>
          <a:xfrm>
            <a:off x="1429183" y="2060848"/>
            <a:ext cx="10748539" cy="47971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70E0E-C213-4F31-932E-CD3899D7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5617014"/>
            <a:ext cx="10971372" cy="10668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分</a:t>
            </a:r>
            <a:br>
              <a:rPr lang="en-US" altLang="zh-CN" dirty="0"/>
            </a:br>
            <a:r>
              <a:rPr lang="zh-CN" altLang="en-US" dirty="0"/>
              <a:t>析</a:t>
            </a:r>
            <a:br>
              <a:rPr lang="en-US" altLang="zh-CN" dirty="0"/>
            </a:br>
            <a:r>
              <a:rPr lang="zh-CN" altLang="en-US" dirty="0"/>
              <a:t>设</a:t>
            </a:r>
            <a:br>
              <a:rPr lang="en-US" altLang="zh-CN" dirty="0"/>
            </a:br>
            <a:r>
              <a:rPr lang="zh-CN" altLang="en-US" dirty="0"/>
              <a:t>计</a:t>
            </a:r>
            <a:br>
              <a:rPr lang="en-US" altLang="zh-CN" dirty="0"/>
            </a:br>
            <a:r>
              <a:rPr lang="zh-CN" altLang="en-US" dirty="0"/>
              <a:t>模</a:t>
            </a:r>
            <a:br>
              <a:rPr lang="en-US" altLang="zh-CN" dirty="0"/>
            </a:br>
            <a:r>
              <a:rPr lang="zh-CN" altLang="en-US" dirty="0"/>
              <a:t>型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92E47-C830-439B-95C6-C9B587DB3EB7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D3EB7-0815-4ECA-9664-B7A0BEB9C4B1}"/>
              </a:ext>
            </a:extLst>
          </p:cNvPr>
          <p:cNvSpPr txBox="1"/>
          <p:nvPr/>
        </p:nvSpPr>
        <p:spPr>
          <a:xfrm>
            <a:off x="190162" y="135680"/>
            <a:ext cx="252028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分析模型</a:t>
            </a:r>
            <a:endParaRPr lang="en-US" altLang="zh-CN" b="1" dirty="0"/>
          </a:p>
          <a:p>
            <a:pPr algn="ctr"/>
            <a:r>
              <a:rPr lang="zh-CN" altLang="en-US" b="1" dirty="0"/>
              <a:t>实现类图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AE8B40-80D6-47C1-9CEC-461F5F4C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2" y="3344876"/>
            <a:ext cx="2225233" cy="35131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203C09-9666-4E3B-B61A-83E83C44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569" y="69039"/>
            <a:ext cx="3470917" cy="3166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B0BDE0-8A89-4FD1-9154-619E70449B2B}"/>
              </a:ext>
            </a:extLst>
          </p:cNvPr>
          <p:cNvSpPr txBox="1"/>
          <p:nvPr/>
        </p:nvSpPr>
        <p:spPr>
          <a:xfrm>
            <a:off x="8015920" y="2188418"/>
            <a:ext cx="252028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设计模型</a:t>
            </a:r>
            <a:endParaRPr lang="en-US" altLang="zh-CN" b="1" dirty="0"/>
          </a:p>
          <a:p>
            <a:pPr algn="ctr"/>
            <a:r>
              <a:rPr lang="zh-CN" altLang="en-US" b="1" dirty="0"/>
              <a:t>时序图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9DB577-DCED-4F8B-B08A-F765BC9ACE15}"/>
              </a:ext>
            </a:extLst>
          </p:cNvPr>
          <p:cNvSpPr/>
          <p:nvPr/>
        </p:nvSpPr>
        <p:spPr>
          <a:xfrm>
            <a:off x="149232" y="0"/>
            <a:ext cx="6233211" cy="32594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0273D4-7903-4620-904D-62A06C81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3" y="1711126"/>
            <a:ext cx="1966130" cy="15241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6E3883-A454-4FF6-91D5-0B84498E5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183" y="3259405"/>
            <a:ext cx="10759643" cy="41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106280" y="1488638"/>
            <a:ext cx="37753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数据库设计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66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数据库设计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B58A21-7105-49E2-AFEE-4224DFCE57A6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4DE064-97E9-4E18-909D-9746F053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764704"/>
            <a:ext cx="9960295" cy="51596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45A627-3FEA-48A2-8954-33A99B525F83}"/>
              </a:ext>
            </a:extLst>
          </p:cNvPr>
          <p:cNvSpPr txBox="1"/>
          <p:nvPr/>
        </p:nvSpPr>
        <p:spPr>
          <a:xfrm>
            <a:off x="8254652" y="4797152"/>
            <a:ext cx="2520280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800" b="1" dirty="0"/>
              <a:t>概念数据模型</a:t>
            </a:r>
            <a:endParaRPr lang="en-US" altLang="zh-CN" sz="2800" b="1" dirty="0"/>
          </a:p>
          <a:p>
            <a:r>
              <a:rPr lang="zh-CN" altLang="en-US" sz="2800" b="1" dirty="0"/>
              <a:t> </a:t>
            </a:r>
            <a:r>
              <a:rPr lang="en-US" altLang="zh-CN" sz="2800" b="1" dirty="0"/>
              <a:t>CMD </a:t>
            </a:r>
            <a:r>
              <a:rPr lang="zh-CN" altLang="en-US" sz="2800" b="1" dirty="0"/>
              <a:t>工件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7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数据库设计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B58A21-7105-49E2-AFEE-4224DFCE57A6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5A627-3FEA-48A2-8954-33A99B525F83}"/>
              </a:ext>
            </a:extLst>
          </p:cNvPr>
          <p:cNvSpPr txBox="1"/>
          <p:nvPr/>
        </p:nvSpPr>
        <p:spPr>
          <a:xfrm>
            <a:off x="8254652" y="4797152"/>
            <a:ext cx="2520280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800" b="1" dirty="0"/>
              <a:t>物理数据模型</a:t>
            </a:r>
            <a:endParaRPr lang="en-US" altLang="zh-CN" sz="2800" b="1" dirty="0"/>
          </a:p>
          <a:p>
            <a:r>
              <a:rPr lang="zh-CN" altLang="en-US" sz="2800" b="1" dirty="0"/>
              <a:t> </a:t>
            </a:r>
            <a:r>
              <a:rPr lang="en-US" altLang="zh-CN" sz="2800" b="1" dirty="0"/>
              <a:t>PMD </a:t>
            </a:r>
            <a:r>
              <a:rPr lang="zh-CN" altLang="en-US" sz="2800" b="1" dirty="0"/>
              <a:t>工件</a:t>
            </a:r>
            <a:endParaRPr 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CF363-E8D3-47AD-ABBF-4C3F4046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760054"/>
            <a:ext cx="9577063" cy="53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25408-1D9E-4547-9441-EE26B6A9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Tourist_</a:t>
            </a:r>
            <a:r>
              <a:rPr lang="ja-JP" altLang="en-US" dirty="0"/>
              <a:t>数据库说明书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70F09-F9D4-4B44-81DE-CDC60EDC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1096933"/>
            <a:ext cx="8916173" cy="40084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DFA77-5A89-4098-AE39-117C78A44008}"/>
              </a:ext>
            </a:extLst>
          </p:cNvPr>
          <p:cNvSpPr txBox="1"/>
          <p:nvPr/>
        </p:nvSpPr>
        <p:spPr>
          <a:xfrm>
            <a:off x="981844" y="260648"/>
            <a:ext cx="252028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数据库说明书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544327-E419-4A34-970E-97824285F6C0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</p:spTree>
    <p:extLst>
      <p:ext uri="{BB962C8B-B14F-4D97-AF65-F5344CB8AC3E}">
        <p14:creationId xmlns:p14="http://schemas.microsoft.com/office/powerpoint/2010/main" val="21274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界面原型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主页原型界面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574144-9556-493F-8E87-D852D6F58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605991"/>
            <a:ext cx="10297144" cy="55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登陆原型界面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DB3A9-7105-4BF1-8AA0-40BDA712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683950"/>
            <a:ext cx="11394235" cy="54181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用户登陆界面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17838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登陆原型界面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商家登陆界面</a:t>
            </a:r>
            <a:endParaRPr lang="en-US" sz="2400" i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FA4AB-2D76-4115-B118-D0B277C3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4" y="730182"/>
            <a:ext cx="11350996" cy="53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功能原型界面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用户功能界面</a:t>
            </a:r>
            <a:endParaRPr lang="en-US" sz="2400" i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0C29D5-C1E9-4284-8CDB-CE2AE61CE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1" y="713062"/>
            <a:ext cx="11423004" cy="54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6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项目开发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4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功能原型界面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商家功能界面</a:t>
            </a:r>
            <a:endParaRPr lang="en-US" sz="2400" i="1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F55F6-31A3-40FB-B376-6F458234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59" y="764704"/>
            <a:ext cx="11495012" cy="54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405780" y="371041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/>
              <a:t>SSH</a:t>
            </a:r>
            <a:r>
              <a:rPr lang="zh-CN" altLang="en-US" dirty="0"/>
              <a:t>框架：</a:t>
            </a:r>
            <a:r>
              <a:rPr lang="en-US" altLang="zh-CN" dirty="0"/>
              <a:t>Spring4.1.0</a:t>
            </a:r>
            <a:r>
              <a:rPr lang="zh-CN" altLang="en-US" dirty="0"/>
              <a:t>，</a:t>
            </a:r>
            <a:r>
              <a:rPr lang="en-US" altLang="zh-CN" dirty="0"/>
              <a:t>Struts2</a:t>
            </a:r>
            <a:r>
              <a:rPr lang="zh-CN" altLang="en-US" dirty="0"/>
              <a:t>，</a:t>
            </a:r>
            <a:r>
              <a:rPr lang="en-US" altLang="zh-CN" dirty="0"/>
              <a:t>Hibernate4.1.4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48BDE-67BB-40CB-A112-8554A862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1473894"/>
            <a:ext cx="2743438" cy="5044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3193A2-0753-4645-8672-E2A5ABA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5" y="1473894"/>
            <a:ext cx="7986452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405780" y="371041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/>
              <a:t>SSH</a:t>
            </a:r>
            <a:r>
              <a:rPr lang="zh-CN" altLang="en-US" dirty="0"/>
              <a:t>框架：</a:t>
            </a:r>
            <a:r>
              <a:rPr lang="en-US" altLang="zh-CN" dirty="0"/>
              <a:t>Spring4.1.0</a:t>
            </a:r>
            <a:r>
              <a:rPr lang="zh-CN" altLang="en-US" dirty="0"/>
              <a:t>，</a:t>
            </a:r>
            <a:r>
              <a:rPr lang="en-US" altLang="zh-CN" dirty="0"/>
              <a:t>Struts2</a:t>
            </a:r>
            <a:r>
              <a:rPr lang="zh-CN" altLang="en-US" dirty="0"/>
              <a:t>，</a:t>
            </a:r>
            <a:r>
              <a:rPr lang="en-US" altLang="zh-CN" dirty="0"/>
              <a:t>Hibernate4.1.4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48BDE-67BB-40CB-A112-8554A862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1473894"/>
            <a:ext cx="2743438" cy="5044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45AAAE-82F8-4CF3-8620-64F38FEB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37841"/>
            <a:ext cx="7992888" cy="41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66" y="5165673"/>
            <a:ext cx="10971372" cy="1066800"/>
          </a:xfrm>
        </p:spPr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9622804" y="5517232"/>
            <a:ext cx="2304256" cy="991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前端</a:t>
            </a:r>
            <a:r>
              <a:rPr lang="en-US" altLang="zh-CN" dirty="0"/>
              <a:t>JSP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B79D8-C9CE-4708-8B3B-D9C5F0A32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6" y="752884"/>
            <a:ext cx="10850879" cy="49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最终界面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用户功能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1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00529A-C710-45B4-8FE0-5E58A340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0118"/>
            <a:ext cx="12188825" cy="55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C39FEB-18BB-4F67-9E2A-3AF180A6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0" y="1196752"/>
            <a:ext cx="11506284" cy="474348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90404B9-4892-4FBF-BFF4-A3A9A51E6425}"/>
              </a:ext>
            </a:extLst>
          </p:cNvPr>
          <p:cNvSpPr txBox="1">
            <a:spLocks/>
          </p:cNvSpPr>
          <p:nvPr/>
        </p:nvSpPr>
        <p:spPr>
          <a:xfrm>
            <a:off x="2205980" y="0"/>
            <a:ext cx="187220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分页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D8C9D-09F5-4A9C-B2AD-19E6775C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5" y="663429"/>
            <a:ext cx="12188825" cy="2324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D4CD09-0C65-4B0B-B409-8A49152E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12701"/>
            <a:ext cx="12188825" cy="34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EE54E9E-C6BF-4A33-AE67-74D6870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2776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206BCD-B400-4870-80C7-E6D2596E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" y="2011325"/>
            <a:ext cx="12188825" cy="48755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299799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2800" dirty="0"/>
              <a:t>项目开发计划 </a:t>
            </a:r>
            <a:r>
              <a:rPr lang="zh-cn" dirty="0"/>
              <a:t>简介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981844" y="932575"/>
            <a:ext cx="10287000" cy="4190999"/>
          </a:xfrm>
        </p:spPr>
        <p:txBody>
          <a:bodyPr rtlCol="0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pc="100" dirty="0"/>
              <a:t>游客服务系统作为服务、宣传的主要渠道和手段，不仅提供酒店预订情况、娱乐推荐、美食推荐、旅游公交车等信息的查询，同时提供景区内全域旅游景点、线路推荐，促进全域景区战略的推进，此外提供游客咨询、游客投诉管理等功能。游客服务系统包括以下子系统：</a:t>
            </a:r>
            <a:r>
              <a:rPr lang="zh-CN" altLang="en-US" u="sng" spc="100" dirty="0"/>
              <a:t>注册管理系统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游客投诉系统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旅游应急信息发布系统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酒店查询系统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景区旅游指南查询系统</a:t>
            </a:r>
            <a:r>
              <a:rPr lang="zh-CN" altLang="en-US" spc="100" dirty="0"/>
              <a:t>。</a:t>
            </a:r>
            <a:endParaRPr lang="en-US" spc="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2AA3D6-F104-4A7B-868B-AD26E3B2071F}"/>
              </a:ext>
            </a:extLst>
          </p:cNvPr>
          <p:cNvSpPr/>
          <p:nvPr/>
        </p:nvSpPr>
        <p:spPr>
          <a:xfrm>
            <a:off x="3251801" y="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2A3317-C98D-4530-B596-A9252F63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" y="476672"/>
            <a:ext cx="12087407" cy="5747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1"/>
            <a:ext cx="1714649" cy="19585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88719B6-327B-418F-B669-2EEDEAEC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10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A1ECC4-FDCF-4ED7-BA6C-1F794103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79"/>
            <a:ext cx="12188825" cy="579604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1"/>
            <a:ext cx="1714649" cy="19585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52FA702-A6D5-46BE-8F53-4D4D8B4B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351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5BD174-436C-4802-92C1-A73DC470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640"/>
            <a:ext cx="12188825" cy="579604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16600D-F372-40CB-8585-B7654883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690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-98276" y="573325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集成测试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4649" cy="1958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A8938A-6D79-4ECD-9F21-1DE16CC9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0"/>
            <a:ext cx="433057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75CBC0-0E6F-4B10-ADD9-853B5D93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410" y="7984"/>
            <a:ext cx="8043799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A0C62A8-6862-4783-86D7-C03B8C4C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31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163988" y="1488638"/>
            <a:ext cx="365997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最终界面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管理员功能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6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E83BBA-C96A-4D5C-8292-D584724E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51979"/>
            <a:ext cx="12188825" cy="57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5085B0-17DD-4904-9AF3-BD4A5041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12188825" cy="19837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FFCC4-5CAA-434A-B575-C81839FA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80928"/>
            <a:ext cx="12188825" cy="30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C31B9AD-4E01-4281-AAA2-E9940498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3046"/>
            <a:ext cx="12188825" cy="55319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37659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C69F44-EF87-4747-AA18-1A21C345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6" y="-7649"/>
            <a:ext cx="12188825" cy="3409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CBE56-628D-4964-A679-E7D44595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97" y="3067913"/>
            <a:ext cx="12188825" cy="34077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8713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22877-4925-4A7A-8F8D-722EAA9D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2CCE-86C8-494C-A34A-5ADD4A45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2" y="102845"/>
            <a:ext cx="5108824" cy="3593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495C4C-B6E3-4EB6-BEFB-3A195C64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76" y="185082"/>
            <a:ext cx="6062622" cy="34861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FFA4D2-7653-4AF3-A86B-48EEC70F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3" y="3598717"/>
            <a:ext cx="5614376" cy="3103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1FB173-D46E-4D70-936C-99BF8C7FB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929" y="3404321"/>
            <a:ext cx="5184576" cy="340215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F264C0-5EE6-4F67-81BD-A0E926332088}"/>
              </a:ext>
            </a:extLst>
          </p:cNvPr>
          <p:cNvSpPr txBox="1">
            <a:spLocks/>
          </p:cNvSpPr>
          <p:nvPr/>
        </p:nvSpPr>
        <p:spPr>
          <a:xfrm>
            <a:off x="4798268" y="3197645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软件功能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A3FA89-BC25-4C0B-AA94-BC6FD65B52AA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42948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4965811"/>
            <a:ext cx="11579384" cy="1275928"/>
          </a:xfrm>
        </p:spPr>
        <p:txBody>
          <a:bodyPr rtlCol="0">
            <a:normAutofit/>
          </a:bodyPr>
          <a:lstStyle/>
          <a:p>
            <a:r>
              <a:rPr lang="zh-CN" altLang="en-US" sz="4400" dirty="0"/>
              <a:t>统一软件开发过程</a:t>
            </a:r>
            <a:r>
              <a:rPr lang="en-US" altLang="zh-CN" sz="4400" dirty="0"/>
              <a:t>&amp;</a:t>
            </a:r>
            <a:r>
              <a:rPr lang="zh-CN" altLang="en-US" sz="4400" dirty="0"/>
              <a:t>组织级过程定义的</a:t>
            </a:r>
            <a:r>
              <a:rPr lang="ja-JP" altLang="en-US" sz="4400" dirty="0"/>
              <a:t>定义级</a:t>
            </a:r>
            <a:endParaRPr 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031979" y="1121643"/>
            <a:ext cx="4944616" cy="4190999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整个开发过程按</a:t>
            </a:r>
            <a:r>
              <a:rPr lang="en-US" altLang="zh-CN" dirty="0"/>
              <a:t>RUP</a:t>
            </a:r>
            <a:r>
              <a:rPr lang="zh-CN" altLang="en-US" dirty="0"/>
              <a:t>开发模型进行，并分“先启”、“精化”、“构建”和“产品化”四个阶段，并按照</a:t>
            </a:r>
            <a:r>
              <a:rPr lang="en-US" altLang="zh-CN" dirty="0"/>
              <a:t>CMMI3</a:t>
            </a:r>
            <a:r>
              <a:rPr lang="zh-CN" altLang="en-US" dirty="0"/>
              <a:t>规范的过程域进行设计与开发。</a:t>
            </a:r>
            <a:endParaRPr lang="en-US" altLang="zh-CN" dirty="0"/>
          </a:p>
          <a:p>
            <a:pPr marL="0" indent="0">
              <a:buNone/>
            </a:pP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391835-7911-423B-93F8-A090580D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1115969"/>
            <a:ext cx="4944615" cy="36087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8E0AA5-6D22-47CE-80FA-52F28F07D3F0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726" y="5373216"/>
            <a:ext cx="10971372" cy="1066800"/>
          </a:xfrm>
        </p:spPr>
        <p:txBody>
          <a:bodyPr rtlCol="0"/>
          <a:lstStyle/>
          <a:p>
            <a:r>
              <a:rPr lang="zh-CN" altLang="en-US" dirty="0"/>
              <a:t>项目开发计划    </a:t>
            </a:r>
            <a:r>
              <a:rPr lang="zh-CN" altLang="en-US" sz="2800" dirty="0"/>
              <a:t>预定交付的产品</a:t>
            </a:r>
            <a:endParaRPr lang="en-US" sz="28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D8EF3E-8E1C-421C-B3B8-7DB56FD09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23443"/>
              </p:ext>
            </p:extLst>
          </p:nvPr>
        </p:nvGraphicFramePr>
        <p:xfrm>
          <a:off x="909836" y="692696"/>
          <a:ext cx="10225135" cy="489654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93721">
                  <a:extLst>
                    <a:ext uri="{9D8B030D-6E8A-4147-A177-3AD203B41FA5}">
                      <a16:colId xmlns:a16="http://schemas.microsoft.com/office/drawing/2014/main" val="2925417097"/>
                    </a:ext>
                  </a:extLst>
                </a:gridCol>
                <a:gridCol w="3048967">
                  <a:extLst>
                    <a:ext uri="{9D8B030D-6E8A-4147-A177-3AD203B41FA5}">
                      <a16:colId xmlns:a16="http://schemas.microsoft.com/office/drawing/2014/main" val="2678980819"/>
                    </a:ext>
                  </a:extLst>
                </a:gridCol>
                <a:gridCol w="3048967">
                  <a:extLst>
                    <a:ext uri="{9D8B030D-6E8A-4147-A177-3AD203B41FA5}">
                      <a16:colId xmlns:a16="http://schemas.microsoft.com/office/drawing/2014/main" val="730693908"/>
                    </a:ext>
                  </a:extLst>
                </a:gridCol>
                <a:gridCol w="1633480">
                  <a:extLst>
                    <a:ext uri="{9D8B030D-6E8A-4147-A177-3AD203B41FA5}">
                      <a16:colId xmlns:a16="http://schemas.microsoft.com/office/drawing/2014/main" val="3646065593"/>
                    </a:ext>
                  </a:extLst>
                </a:gridCol>
              </a:tblGrid>
              <a:tr h="2717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所属阶段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交付工件名称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工件类型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预定交付日期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831273"/>
                  </a:ext>
                </a:extLst>
              </a:tr>
              <a:tr h="28530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先启阶段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项目开发计划 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2018-07-20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8406821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项目进度计划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2018-07-20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6060802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软件需求规约，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0826889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用例建模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Rational Rose</a:t>
                      </a:r>
                      <a:r>
                        <a:rPr lang="zh-CN" sz="1400">
                          <a:effectLst/>
                        </a:rPr>
                        <a:t>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1021568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软件实现规约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2018-07-25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7962084"/>
                  </a:ext>
                </a:extLst>
              </a:tr>
              <a:tr h="59378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精化阶段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系统分析和设计模型（时序图、类图）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Rational Rose</a:t>
                      </a:r>
                      <a:r>
                        <a:rPr lang="zh-CN" sz="1400">
                          <a:effectLst/>
                        </a:rPr>
                        <a:t>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2018-08-02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77690777"/>
                  </a:ext>
                </a:extLst>
              </a:tr>
              <a:tr h="607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数据库建模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CN" sz="1400">
                          <a:effectLst/>
                        </a:rPr>
                        <a:t>概念模型与物理模型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zh-CN" sz="1400">
                          <a:effectLst/>
                        </a:rPr>
                        <a:t>，数据库设计说明书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Power Designer</a:t>
                      </a:r>
                      <a:r>
                        <a:rPr lang="zh-CN" sz="1400" dirty="0">
                          <a:effectLst/>
                        </a:rPr>
                        <a:t>工件，</a:t>
                      </a:r>
                      <a:r>
                        <a:rPr lang="en-US" sz="1400" dirty="0">
                          <a:effectLst/>
                        </a:rPr>
                        <a:t>Word</a:t>
                      </a:r>
                      <a:r>
                        <a:rPr lang="zh-CN" sz="1400" dirty="0">
                          <a:effectLst/>
                        </a:rPr>
                        <a:t>文档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2018-08-03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15632930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系统构架设计说明书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Word</a:t>
                      </a:r>
                      <a:r>
                        <a:rPr lang="zh-CN" sz="1400" dirty="0">
                          <a:effectLst/>
                        </a:rPr>
                        <a:t>文档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2018-08-03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8580554"/>
                  </a:ext>
                </a:extLst>
              </a:tr>
              <a:tr h="285306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构建阶段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软件代码工程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Web</a:t>
                      </a:r>
                      <a:r>
                        <a:rPr lang="zh-CN" sz="1400" dirty="0">
                          <a:effectLst/>
                        </a:rPr>
                        <a:t>应用程序源代码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2018-08-14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2919548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软件测试报告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2018-08-14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5396252"/>
                  </a:ext>
                </a:extLst>
              </a:tr>
              <a:tr h="285306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产品化阶段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发布工程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Web</a:t>
                      </a:r>
                      <a:r>
                        <a:rPr lang="zh-CN" sz="1400">
                          <a:effectLst/>
                        </a:rPr>
                        <a:t>应用程序可发布工件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2018-08-03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8967135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软件安装与使用手册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2018-08-20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36746604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项目开发总结报告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2018-08-20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65971970"/>
                  </a:ext>
                </a:extLst>
              </a:tr>
              <a:tr h="2853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整个开发过程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项目阶段评审报告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338920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AF10F9C-60A1-4ECB-8786-32F11547755A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756" y="5373216"/>
            <a:ext cx="10971372" cy="1066800"/>
          </a:xfrm>
        </p:spPr>
        <p:txBody>
          <a:bodyPr rtlCol="0"/>
          <a:lstStyle/>
          <a:p>
            <a:pPr lvl="0"/>
            <a:r>
              <a:rPr lang="zh-CN" altLang="en-US" sz="2800" b="1" dirty="0"/>
              <a:t>项目开发计划 </a:t>
            </a:r>
            <a:r>
              <a:rPr lang="zh-CN" altLang="en-US" b="1" dirty="0"/>
              <a:t>角色和职责</a:t>
            </a:r>
            <a:endParaRPr lang="en-US" b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1F0F26-F637-4C84-819B-57175FE34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2645"/>
              </p:ext>
            </p:extLst>
          </p:nvPr>
        </p:nvGraphicFramePr>
        <p:xfrm>
          <a:off x="34519" y="1268760"/>
          <a:ext cx="6709108" cy="38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649991">
                  <a:extLst>
                    <a:ext uri="{9D8B030D-6E8A-4147-A177-3AD203B41FA5}">
                      <a16:colId xmlns:a16="http://schemas.microsoft.com/office/drawing/2014/main" val="712516065"/>
                    </a:ext>
                  </a:extLst>
                </a:gridCol>
                <a:gridCol w="1018557">
                  <a:extLst>
                    <a:ext uri="{9D8B030D-6E8A-4147-A177-3AD203B41FA5}">
                      <a16:colId xmlns:a16="http://schemas.microsoft.com/office/drawing/2014/main" val="606376733"/>
                    </a:ext>
                  </a:extLst>
                </a:gridCol>
                <a:gridCol w="2402374">
                  <a:extLst>
                    <a:ext uri="{9D8B030D-6E8A-4147-A177-3AD203B41FA5}">
                      <a16:colId xmlns:a16="http://schemas.microsoft.com/office/drawing/2014/main" val="1758134611"/>
                    </a:ext>
                  </a:extLst>
                </a:gridCol>
                <a:gridCol w="2638186">
                  <a:extLst>
                    <a:ext uri="{9D8B030D-6E8A-4147-A177-3AD203B41FA5}">
                      <a16:colId xmlns:a16="http://schemas.microsoft.com/office/drawing/2014/main" val="3266006567"/>
                    </a:ext>
                  </a:extLst>
                </a:gridCol>
              </a:tblGrid>
              <a:tr h="495934">
                <a:tc rowSpan="6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项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目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组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组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成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人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员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姓 名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角色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在项目中作用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0383373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吴东升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项目经理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项目管理、技术架构设计、项目开发过程监督与控制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7760695"/>
                  </a:ext>
                </a:extLst>
              </a:tr>
              <a:tr h="685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吴杰威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系统分析员、系统工程师、配置管理员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系统分析与设计、配置库管理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830925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赖海威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系统分析员、系统工程师、</a:t>
                      </a:r>
                      <a:r>
                        <a:rPr lang="en-US" sz="1600" dirty="0">
                          <a:effectLst/>
                        </a:rPr>
                        <a:t>PPQA</a:t>
                      </a:r>
                      <a:r>
                        <a:rPr lang="zh-CN" sz="1600" dirty="0">
                          <a:effectLst/>
                        </a:rPr>
                        <a:t>工程师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系统设计、编码实施与单元测试、</a:t>
                      </a:r>
                      <a:r>
                        <a:rPr lang="en-US" sz="1600">
                          <a:effectLst/>
                        </a:rPr>
                        <a:t>PPQA</a:t>
                      </a:r>
                      <a:r>
                        <a:rPr lang="zh-CN" sz="1600">
                          <a:effectLst/>
                        </a:rPr>
                        <a:t>活动检查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7330615"/>
                  </a:ext>
                </a:extLst>
              </a:tr>
              <a:tr h="483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许晓佳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系统工程师、测试工程师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编码实施与单元测试、系统测试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9573040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袁罗秀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系统工程师、用户界面设计员、测试工程师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编码实施与单元测试、用户界面设计、系统测试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2091528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50DD486-4BD6-40E6-98AE-8F9290003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39908"/>
              </p:ext>
            </p:extLst>
          </p:nvPr>
        </p:nvGraphicFramePr>
        <p:xfrm>
          <a:off x="6923989" y="1268760"/>
          <a:ext cx="5230317" cy="45291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43186">
                  <a:extLst>
                    <a:ext uri="{9D8B030D-6E8A-4147-A177-3AD203B41FA5}">
                      <a16:colId xmlns:a16="http://schemas.microsoft.com/office/drawing/2014/main" val="3653454265"/>
                    </a:ext>
                  </a:extLst>
                </a:gridCol>
                <a:gridCol w="1083104">
                  <a:extLst>
                    <a:ext uri="{9D8B030D-6E8A-4147-A177-3AD203B41FA5}">
                      <a16:colId xmlns:a16="http://schemas.microsoft.com/office/drawing/2014/main" val="390206992"/>
                    </a:ext>
                  </a:extLst>
                </a:gridCol>
                <a:gridCol w="1415798">
                  <a:extLst>
                    <a:ext uri="{9D8B030D-6E8A-4147-A177-3AD203B41FA5}">
                      <a16:colId xmlns:a16="http://schemas.microsoft.com/office/drawing/2014/main" val="3705397564"/>
                    </a:ext>
                  </a:extLst>
                </a:gridCol>
                <a:gridCol w="1788229">
                  <a:extLst>
                    <a:ext uri="{9D8B030D-6E8A-4147-A177-3AD203B41FA5}">
                      <a16:colId xmlns:a16="http://schemas.microsoft.com/office/drawing/2014/main" val="1919199952"/>
                    </a:ext>
                  </a:extLst>
                </a:gridCol>
              </a:tblGrid>
              <a:tr h="566139">
                <a:tc row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项目组组成成员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姓名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角色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在项目中作用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78800628"/>
                  </a:ext>
                </a:extLst>
              </a:tr>
              <a:tr h="566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陈嘉康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项目经理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项目管理、项目开发过程监督与控制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99942086"/>
                  </a:ext>
                </a:extLst>
              </a:tr>
              <a:tr h="1132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陈展望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配置工程师、数据库管理员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提供研发、测试、生产环境和部署方法；辅助设计数据库、管理数据库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3832588"/>
                  </a:ext>
                </a:extLst>
              </a:tr>
              <a:tr h="1132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方兆彬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系统设计师、系统总工程师、用户界面设计师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系统分析与设计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数据库设计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编程工程师组长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用户界面设计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2485661"/>
                  </a:ext>
                </a:extLst>
              </a:tr>
              <a:tr h="566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黄一桂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测试工程师、</a:t>
                      </a:r>
                      <a:r>
                        <a:rPr lang="en-US" sz="1400">
                          <a:effectLst/>
                        </a:rPr>
                        <a:t>PPQA</a:t>
                      </a:r>
                      <a:r>
                        <a:rPr lang="zh-CN" sz="1400">
                          <a:effectLst/>
                        </a:rPr>
                        <a:t>检查员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系统测试；</a:t>
                      </a:r>
                      <a:r>
                        <a:rPr lang="en-US" sz="1400" dirty="0">
                          <a:effectLst/>
                        </a:rPr>
                        <a:t>PPQA</a:t>
                      </a:r>
                      <a:r>
                        <a:rPr lang="zh-CN" sz="1400" dirty="0">
                          <a:effectLst/>
                        </a:rPr>
                        <a:t>活动检查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99847101"/>
                  </a:ext>
                </a:extLst>
              </a:tr>
              <a:tr h="56613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altLang="zh-CN" sz="1400" dirty="0">
                        <a:effectLst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altLang="zh-CN" sz="1400" dirty="0">
                        <a:effectLst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指导老师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吴向明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指导老师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项目指导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722574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C976C6A-BDB9-4346-B9CF-C3D416AF41EC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815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6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软件进度计划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4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产品或服务的销售演示文稿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459162_TF03460555" id="{0DC265C5-6EC6-461C-AEA1-B10D5C5D43F5}" vid="{3100C576-F1D4-42D8-A8E5-B76D740295BE}"/>
    </a:ext>
  </a:extLst>
</a:theme>
</file>

<file path=ppt/theme/theme2.xml><?xml version="1.0" encoding="utf-8"?>
<a:theme xmlns:a="http://schemas.openxmlformats.org/drawingml/2006/main" name="Office 主题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产品或服务的业务销售演示文稿</Template>
  <TotalTime>391</TotalTime>
  <Words>1812</Words>
  <Application>Microsoft Office PowerPoint</Application>
  <PresentationFormat>自定义</PresentationFormat>
  <Paragraphs>282</Paragraphs>
  <Slides>48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宋体</vt:lpstr>
      <vt:lpstr>微软雅黑</vt:lpstr>
      <vt:lpstr>Arial</vt:lpstr>
      <vt:lpstr>Calibri</vt:lpstr>
      <vt:lpstr>Corbel</vt:lpstr>
      <vt:lpstr>Times New Roman</vt:lpstr>
      <vt:lpstr>产品或服务的销售演示文稿</vt:lpstr>
      <vt:lpstr>Visio</vt:lpstr>
      <vt:lpstr>游客服务系统</vt:lpstr>
      <vt:lpstr>项目负责说明：</vt:lpstr>
      <vt:lpstr>PowerPoint 演示文稿</vt:lpstr>
      <vt:lpstr>项目开发计划 简介</vt:lpstr>
      <vt:lpstr>PowerPoint 演示文稿</vt:lpstr>
      <vt:lpstr>统一软件开发过程&amp;组织级过程定义的定义级</vt:lpstr>
      <vt:lpstr>项目开发计划    预定交付的产品</vt:lpstr>
      <vt:lpstr>项目开发计划 角色和职责</vt:lpstr>
      <vt:lpstr>PowerPoint 演示文稿</vt:lpstr>
      <vt:lpstr>PowerPoint 演示文稿</vt:lpstr>
      <vt:lpstr>PowerPoint 演示文稿</vt:lpstr>
      <vt:lpstr>配置管理计划</vt:lpstr>
      <vt:lpstr>PowerPoint 演示文稿</vt:lpstr>
      <vt:lpstr>PowerPoint 演示文稿</vt:lpstr>
      <vt:lpstr>测试需求    及其对应优先级</vt:lpstr>
      <vt:lpstr>PowerPoint 演示文稿</vt:lpstr>
      <vt:lpstr>用例建模</vt:lpstr>
      <vt:lpstr>用例建模</vt:lpstr>
      <vt:lpstr>PowerPoint 演示文稿</vt:lpstr>
      <vt:lpstr>分 析 设 计 模 型</vt:lpstr>
      <vt:lpstr>PowerPoint 演示文稿</vt:lpstr>
      <vt:lpstr>数据库设计</vt:lpstr>
      <vt:lpstr>数据库设计</vt:lpstr>
      <vt:lpstr>Tourist_数据库说明书</vt:lpstr>
      <vt:lpstr>PowerPoint 演示文稿</vt:lpstr>
      <vt:lpstr>主页原型界面</vt:lpstr>
      <vt:lpstr>登陆原型界面</vt:lpstr>
      <vt:lpstr>登陆原型界面</vt:lpstr>
      <vt:lpstr>功能原型界面</vt:lpstr>
      <vt:lpstr>功能原型界面</vt:lpstr>
      <vt:lpstr>PowerPoint 演示文稿</vt:lpstr>
      <vt:lpstr>单元编码</vt:lpstr>
      <vt:lpstr>单元编码</vt:lpstr>
      <vt:lpstr>单元编码</vt:lpstr>
      <vt:lpstr>PowerPoint 演示文稿</vt:lpstr>
      <vt:lpstr>集成测试</vt:lpstr>
      <vt:lpstr>集成测试</vt:lpstr>
      <vt:lpstr>集成测试</vt:lpstr>
      <vt:lpstr>集成测试</vt:lpstr>
      <vt:lpstr>景区旅游指南API</vt:lpstr>
      <vt:lpstr>景区旅游指南API</vt:lpstr>
      <vt:lpstr>景区旅游指南API</vt:lpstr>
      <vt:lpstr>景区旅游指南API</vt:lpstr>
      <vt:lpstr>PowerPoint 演示文稿</vt:lpstr>
      <vt:lpstr>集成测试</vt:lpstr>
      <vt:lpstr>集成测试</vt:lpstr>
      <vt:lpstr>集成测试</vt:lpstr>
      <vt:lpstr>集成测试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销售产品或服务</dc:title>
  <dc:creator>chen jia</dc:creator>
  <cp:lastModifiedBy>chen jia</cp:lastModifiedBy>
  <cp:revision>42</cp:revision>
  <dcterms:created xsi:type="dcterms:W3CDTF">2018-08-21T08:28:54Z</dcterms:created>
  <dcterms:modified xsi:type="dcterms:W3CDTF">2018-08-27T04:01:03Z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